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48" r:id="rId2"/>
    <p:sldMasterId id="2147483664" r:id="rId3"/>
  </p:sldMasterIdLst>
  <p:notesMasterIdLst>
    <p:notesMasterId r:id="rId15"/>
  </p:notesMasterIdLst>
  <p:sldIdLst>
    <p:sldId id="256" r:id="rId4"/>
    <p:sldId id="321" r:id="rId5"/>
    <p:sldId id="361" r:id="rId6"/>
    <p:sldId id="362" r:id="rId7"/>
    <p:sldId id="363" r:id="rId8"/>
    <p:sldId id="352" r:id="rId9"/>
    <p:sldId id="358" r:id="rId10"/>
    <p:sldId id="359" r:id="rId11"/>
    <p:sldId id="356" r:id="rId12"/>
    <p:sldId id="360" r:id="rId13"/>
    <p:sldId id="311" r:id="rId14"/>
  </p:sldIdLst>
  <p:sldSz cx="9144000" cy="5143500" type="screen16x9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799F7B3-8D56-864D-B78B-4C8688E48083}">
          <p14:sldIdLst>
            <p14:sldId id="256"/>
            <p14:sldId id="321"/>
            <p14:sldId id="361"/>
            <p14:sldId id="362"/>
            <p14:sldId id="363"/>
            <p14:sldId id="352"/>
            <p14:sldId id="358"/>
            <p14:sldId id="359"/>
            <p14:sldId id="356"/>
            <p14:sldId id="360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19" userDrawn="1">
          <p15:clr>
            <a:srgbClr val="A4A3A4"/>
          </p15:clr>
        </p15:guide>
        <p15:guide id="2" orient="horz" pos="2391" userDrawn="1">
          <p15:clr>
            <a:srgbClr val="A4A3A4"/>
          </p15:clr>
        </p15:guide>
        <p15:guide id="3" orient="horz" pos="486">
          <p15:clr>
            <a:srgbClr val="A4A3A4"/>
          </p15:clr>
        </p15:guide>
        <p15:guide id="4" orient="horz" pos="1166">
          <p15:clr>
            <a:srgbClr val="A4A3A4"/>
          </p15:clr>
        </p15:guide>
        <p15:guide id="5" orient="horz" pos="1257" userDrawn="1">
          <p15:clr>
            <a:srgbClr val="A4A3A4"/>
          </p15:clr>
        </p15:guide>
        <p15:guide id="6" orient="horz" pos="713">
          <p15:clr>
            <a:srgbClr val="A4A3A4"/>
          </p15:clr>
        </p15:guide>
        <p15:guide id="7" orient="horz" pos="940">
          <p15:clr>
            <a:srgbClr val="A4A3A4"/>
          </p15:clr>
        </p15:guide>
        <p15:guide id="8" pos="2880">
          <p15:clr>
            <a:srgbClr val="A4A3A4"/>
          </p15:clr>
        </p15:guide>
        <p15:guide id="9" pos="385">
          <p15:clr>
            <a:srgbClr val="A4A3A4"/>
          </p15:clr>
        </p15:guide>
        <p15:guide id="10" pos="5556" userDrawn="1">
          <p15:clr>
            <a:srgbClr val="A4A3A4"/>
          </p15:clr>
        </p15:guide>
        <p15:guide id="11" pos="36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Karliczek" initials="PK" lastIdx="1" clrIdx="0">
    <p:extLst/>
  </p:cmAuthor>
  <p:cmAuthor id="2" name="Lena Metzger" initials="LM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458" autoAdjust="0"/>
    <p:restoredTop sz="79634" autoAdjust="0"/>
  </p:normalViewPr>
  <p:slideViewPr>
    <p:cSldViewPr showGuides="1">
      <p:cViewPr>
        <p:scale>
          <a:sx n="120" d="100"/>
          <a:sy n="120" d="100"/>
        </p:scale>
        <p:origin x="-1374" y="-372"/>
      </p:cViewPr>
      <p:guideLst>
        <p:guide orient="horz" pos="2119"/>
        <p:guide orient="horz" pos="2391"/>
        <p:guide orient="horz" pos="486"/>
        <p:guide orient="horz" pos="1166"/>
        <p:guide orient="horz" pos="1257"/>
        <p:guide orient="horz" pos="713"/>
        <p:guide orient="horz" pos="758"/>
        <p:guide pos="2880"/>
        <p:guide pos="385"/>
        <p:guide pos="5556"/>
        <p:guide pos="3696"/>
      </p:guideLst>
    </p:cSldViewPr>
  </p:slideViewPr>
  <p:outlineViewPr>
    <p:cViewPr>
      <p:scale>
        <a:sx n="33" d="100"/>
        <a:sy n="33" d="100"/>
      </p:scale>
      <p:origin x="0" y="-157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2DC0-ED29-453A-AA94-4DDA0BE2B0A4}" type="datetimeFigureOut">
              <a:rPr lang="de-DE" smtClean="0"/>
              <a:pPr/>
              <a:t>10.10.2019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231AD-25D9-4B4C-A549-7CB21628E8E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02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1AD-25D9-4B4C-A549-7CB21628E8E5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40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1AD-25D9-4B4C-A549-7CB21628E8E5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17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231AD-25D9-4B4C-A549-7CB21628E8E5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81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Büro\Kunden\jk-agentur\Powerpoint\Elemente\Elemente\PLAN_LOGO_4C_POS_mit-Claim_hoc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00" y="1512000"/>
            <a:ext cx="2973600" cy="1699916"/>
          </a:xfrm>
          <a:prstGeom prst="rect">
            <a:avLst/>
          </a:prstGeom>
          <a:noFill/>
          <a:effectLst>
            <a:glow rad="1905000">
              <a:schemeClr val="bg1">
                <a:alpha val="4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üro\Kunden\jk-agentur\Powerpoint\Elemente\Elemente\Antworten_auf_Finanzfragen_160x6mm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2400"/>
            <a:ext cx="9144000" cy="3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Pfeil_2gliedrig_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marL="0" lv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7" y="1492250"/>
            <a:ext cx="7921625" cy="2808287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0"/>
              </a:spcBef>
              <a:buClr>
                <a:schemeClr val="bg1"/>
              </a:buClr>
              <a:buSzPct val="140000"/>
              <a:buFontTx/>
              <a:buBlip>
                <a:blip r:embed="rId2"/>
              </a:buBlip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0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Pfeil_2gliedrig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1079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marL="0" lv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7" y="1851024"/>
            <a:ext cx="7921625" cy="2449513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0"/>
              </a:spcBef>
              <a:buClr>
                <a:schemeClr val="bg1"/>
              </a:buClr>
              <a:buSzPct val="140000"/>
              <a:buFontTx/>
              <a:buBlip>
                <a:blip r:embed="rId2"/>
              </a:buBlip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15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inksbündig_Überschrift_Aufzählung_Doppelpfeil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360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marL="0" lv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9" y="1131888"/>
            <a:ext cx="3960812" cy="3168649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0"/>
              </a:spcBef>
              <a:buSzPct val="140000"/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4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_linksbündig_Überschrift_Aufzählung_Doppelpfeil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7207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9" y="1492250"/>
            <a:ext cx="3960812" cy="2808287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0"/>
              </a:spcBef>
              <a:buSzPct val="140000"/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84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inksbündig_Überschrift_Aufzählung_Doppelpfeil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1079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marL="0" lv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9" y="1851024"/>
            <a:ext cx="3960812" cy="2449513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0"/>
              </a:spcBef>
              <a:buSzPct val="140000"/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5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inksbü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9" y="771550"/>
            <a:ext cx="3960812" cy="3528392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0"/>
              </a:spcBef>
              <a:buSzPct val="140000"/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544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en_und_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1079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marL="0" lv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9"/>
          </p:nvPr>
        </p:nvSpPr>
        <p:spPr>
          <a:xfrm>
            <a:off x="611188" y="3651250"/>
            <a:ext cx="7921625" cy="64869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i="1">
                <a:latin typeface="Palatino Linotype" panose="02040502050505030304" pitchFamily="18" charset="0"/>
              </a:defRPr>
            </a:lvl1pPr>
            <a:lvl2pPr marL="457200" indent="0">
              <a:buFontTx/>
              <a:buNone/>
              <a:defRPr sz="1111" i="1"/>
            </a:lvl2pPr>
            <a:lvl3pPr marL="914400" indent="0">
              <a:buFontTx/>
              <a:buNone/>
              <a:defRPr sz="1111" i="1"/>
            </a:lvl3pPr>
            <a:lvl4pPr marL="1371600" indent="0">
              <a:buFontTx/>
              <a:buNone/>
              <a:defRPr sz="1111" i="1"/>
            </a:lvl4pPr>
            <a:lvl5pPr marL="1828800" indent="0">
              <a:buFontTx/>
              <a:buNone/>
              <a:defRPr sz="111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40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9"/>
          </p:nvPr>
        </p:nvSpPr>
        <p:spPr>
          <a:xfrm>
            <a:off x="611188" y="3651250"/>
            <a:ext cx="7921625" cy="64869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300"/>
              </a:lnSpc>
              <a:spcBef>
                <a:spcPts val="0"/>
              </a:spcBef>
              <a:buFontTx/>
              <a:buNone/>
              <a:defRPr sz="1100" i="1">
                <a:latin typeface="Palatino Linotype" panose="02040502050505030304" pitchFamily="18" charset="0"/>
              </a:defRPr>
            </a:lvl1pPr>
            <a:lvl2pPr marL="457200" indent="0">
              <a:buFontTx/>
              <a:buNone/>
              <a:defRPr sz="1111" i="1"/>
            </a:lvl2pPr>
            <a:lvl3pPr marL="914400" indent="0">
              <a:buFontTx/>
              <a:buNone/>
              <a:defRPr sz="1111" i="1"/>
            </a:lvl3pPr>
            <a:lvl4pPr marL="1371600" indent="0">
              <a:buFontTx/>
              <a:buNone/>
              <a:defRPr sz="1111" i="1"/>
            </a:lvl4pPr>
            <a:lvl5pPr marL="1828800" indent="0">
              <a:buFontTx/>
              <a:buNone/>
              <a:defRPr sz="1111" i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2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8" y="771550"/>
            <a:ext cx="7921625" cy="3528392"/>
          </a:xfrm>
          <a:prstGeom prst="rect">
            <a:avLst/>
          </a:prstGeom>
        </p:spPr>
        <p:txBody>
          <a:bodyPr lIns="0" tIns="0" rIns="0" bIns="0"/>
          <a:lstStyle>
            <a:lvl1pPr marL="19050" indent="0">
              <a:lnSpc>
                <a:spcPts val="2200"/>
              </a:lnSpc>
              <a:spcBef>
                <a:spcPts val="0"/>
              </a:spcBef>
              <a:buSzPct val="140000"/>
              <a:buFontTx/>
              <a:buNone/>
              <a:defRPr sz="1600">
                <a:latin typeface="Palatino Linotype" panose="02040502050505030304" pitchFamily="18" charset="0"/>
              </a:defRPr>
            </a:lvl1pPr>
            <a:lvl2pPr marL="447675" indent="-177800">
              <a:lnSpc>
                <a:spcPts val="2540"/>
              </a:lnSpc>
              <a:spcBef>
                <a:spcPts val="0"/>
              </a:spcBef>
              <a:buFont typeface="+mj-lt"/>
              <a:buAutoNum type="arabicPeriod"/>
              <a:defRPr sz="1270"/>
            </a:lvl2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1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/Trennseite">
    <p:bg>
      <p:bgPr>
        <a:solidFill>
          <a:schemeClr val="bg2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1079500"/>
          </a:xfrm>
          <a:prstGeom prst="rect">
            <a:avLst/>
          </a:prstGeom>
        </p:spPr>
        <p:txBody>
          <a:bodyPr lIns="0" tIns="0" rIns="0" bIns="0"/>
          <a:lstStyle>
            <a:lvl1pPr marL="449263" indent="-444500">
              <a:lnSpc>
                <a:spcPts val="3400"/>
              </a:lnSpc>
              <a:spcBef>
                <a:spcPts val="0"/>
              </a:spcBef>
              <a:buSzPct val="125000"/>
              <a:buFontTx/>
              <a:buBlip>
                <a:blip r:embed="rId2"/>
              </a:buBlip>
              <a:tabLst/>
              <a:defRPr sz="2800" b="1" baseline="0">
                <a:latin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7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üro\Kunden\jk-agentur\Powerpoint\Elemente\Elemente\Antworten_auf_Finanzfragen_160x6m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2400"/>
            <a:ext cx="9144000" cy="3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Büro\Kunden\jk-agentur\Powerpoint\Elemente\Elemente\PLAN_LOGO_4C_POS_mit-Claim_ho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94" y="666000"/>
            <a:ext cx="2973600" cy="16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2403" y="3094856"/>
            <a:ext cx="7920037" cy="9699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400"/>
              </a:lnSpc>
              <a:spcBef>
                <a:spcPts val="0"/>
              </a:spcBef>
              <a:buFontTx/>
              <a:buNone/>
              <a:defRPr sz="2800" b="1">
                <a:latin typeface="Palatino Linotype" panose="02040502050505030304" pitchFamily="18" charset="0"/>
              </a:defRPr>
            </a:lvl1pPr>
            <a:lvl2pPr marL="457200" indent="0" algn="ctr">
              <a:buFontTx/>
              <a:buNone/>
              <a:defRPr sz="1800">
                <a:latin typeface="+mj-lt"/>
              </a:defRPr>
            </a:lvl2pPr>
            <a:lvl3pPr marL="914400" indent="0" algn="ctr">
              <a:buFontTx/>
              <a:buNone/>
              <a:defRPr sz="1800">
                <a:latin typeface="+mj-lt"/>
              </a:defRPr>
            </a:lvl3pPr>
            <a:lvl4pPr marL="1371600" indent="0" algn="ctr">
              <a:buFontTx/>
              <a:buNone/>
              <a:defRPr sz="1800">
                <a:latin typeface="+mj-lt"/>
              </a:defRPr>
            </a:lvl4pPr>
            <a:lvl5pPr marL="1828800" indent="0" algn="ctr">
              <a:buFontTx/>
              <a:buNone/>
              <a:defRPr sz="1800"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  <a:br>
              <a:rPr lang="de-DE" dirty="0" smtClean="0"/>
            </a:br>
            <a:r>
              <a:rPr lang="de-DE" dirty="0" err="1" smtClean="0"/>
              <a:t>ggggg</a:t>
            </a:r>
            <a:endParaRPr lang="de-DE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üro\Kunden\jk-agentur\Powerpoint\Elemente\Elemente\Antworten_auf_Finanzfragen_160x6m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2400"/>
            <a:ext cx="9144000" cy="3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Büro\Kunden\jk-agentur\Powerpoint\Elemente\Elemente\PLAN_LOGO_4C_POS_mit-Claim_hoch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94" y="666000"/>
            <a:ext cx="2973600" cy="16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12403" y="2908758"/>
            <a:ext cx="7920037" cy="881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400"/>
              </a:lnSpc>
              <a:spcBef>
                <a:spcPts val="0"/>
              </a:spcBef>
              <a:buFontTx/>
              <a:buNone/>
              <a:defRPr sz="2800" b="1">
                <a:latin typeface="Palatino Linotype" panose="02040502050505030304" pitchFamily="18" charset="0"/>
              </a:defRPr>
            </a:lvl1pPr>
            <a:lvl2pPr marL="457200" indent="0" algn="ctr">
              <a:buFontTx/>
              <a:buNone/>
              <a:defRPr sz="1800">
                <a:latin typeface="+mj-lt"/>
              </a:defRPr>
            </a:lvl2pPr>
            <a:lvl3pPr marL="914400" indent="0" algn="ctr">
              <a:buFontTx/>
              <a:buNone/>
              <a:defRPr sz="1800">
                <a:latin typeface="+mj-lt"/>
              </a:defRPr>
            </a:lvl3pPr>
            <a:lvl4pPr marL="1371600" indent="0" algn="ctr">
              <a:buFontTx/>
              <a:buNone/>
              <a:defRPr sz="1800">
                <a:latin typeface="+mj-lt"/>
              </a:defRPr>
            </a:lvl4pPr>
            <a:lvl5pPr marL="1828800" indent="0" algn="ctr">
              <a:buFontTx/>
              <a:buNone/>
              <a:defRPr sz="1800">
                <a:latin typeface="+mj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612403" y="3917226"/>
            <a:ext cx="7920037" cy="238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>
                <a:latin typeface="Palatino Linotype" panose="02040502050505030304" pitchFamily="18" charset="0"/>
              </a:defRPr>
            </a:lvl1pPr>
            <a:lvl2pPr marL="457200" indent="0">
              <a:buNone/>
              <a:defRPr sz="2064"/>
            </a:lvl2pPr>
            <a:lvl3pPr marL="914400" indent="0">
              <a:buNone/>
              <a:defRPr sz="2064"/>
            </a:lvl3pPr>
            <a:lvl4pPr marL="1371600" indent="0">
              <a:buNone/>
              <a:defRPr sz="2064"/>
            </a:lvl4pPr>
            <a:lvl5pPr marL="1828800" indent="0">
              <a:buNone/>
              <a:defRPr sz="2064"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141" y="894537"/>
            <a:ext cx="2969718" cy="16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5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43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Doppelpfeil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771525"/>
            <a:ext cx="7921625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Plansecur</a:t>
            </a:r>
            <a:r>
              <a:rPr lang="de-DE" dirty="0" smtClean="0"/>
              <a:t>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8" y="1131590"/>
            <a:ext cx="7921625" cy="3168948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600"/>
              </a:spcBef>
              <a:buSzPct val="140000"/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9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Doppelpfeil_2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1188" y="771525"/>
            <a:ext cx="7921625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err="1" smtClean="0"/>
              <a:t>Plansecur</a:t>
            </a:r>
            <a:r>
              <a:rPr lang="de-DE" dirty="0" smtClean="0"/>
              <a:t>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8" y="1491630"/>
            <a:ext cx="7921625" cy="2808908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600"/>
              </a:spcBef>
              <a:buSzPct val="140000"/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9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Doppelpfeil_3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1080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marL="0" lv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Tx/>
              <a:buNone/>
            </a:pPr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8" y="1851670"/>
            <a:ext cx="7921625" cy="2448868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600"/>
              </a:spcBef>
              <a:buSzPct val="140000"/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7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_Pfeil_2gliedrig_1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611188" y="771525"/>
            <a:ext cx="7921625" cy="360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lang="de-DE" sz="1800" b="1" i="0" kern="1200" dirty="0" smtClean="0">
                <a:solidFill>
                  <a:schemeClr val="tx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defRPr>
            </a:lvl1pPr>
            <a:lvl2pPr marL="457200" indent="0">
              <a:buFontTx/>
              <a:buNone/>
              <a:defRPr sz="2064"/>
            </a:lvl2pPr>
            <a:lvl3pPr marL="914400" indent="0">
              <a:buFontTx/>
              <a:buNone/>
              <a:defRPr sz="2064"/>
            </a:lvl3pPr>
            <a:lvl4pPr marL="1371600" indent="0">
              <a:buFontTx/>
              <a:buNone/>
              <a:defRPr sz="2064"/>
            </a:lvl4pPr>
            <a:lvl5pPr marL="1828800" indent="0">
              <a:buFontTx/>
              <a:buNone/>
              <a:defRPr sz="2064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Plansecur Unternehmenspräsentation 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1187" y="1131888"/>
            <a:ext cx="7921625" cy="3168649"/>
          </a:xfrm>
          <a:prstGeom prst="rect">
            <a:avLst/>
          </a:prstGeom>
        </p:spPr>
        <p:txBody>
          <a:bodyPr lIns="0" tIns="0" rIns="0" bIns="0"/>
          <a:lstStyle>
            <a:lvl1pPr marL="269875" indent="-250825">
              <a:lnSpc>
                <a:spcPts val="2200"/>
              </a:lnSpc>
              <a:spcBef>
                <a:spcPts val="0"/>
              </a:spcBef>
              <a:buClr>
                <a:schemeClr val="bg1"/>
              </a:buClr>
              <a:buSzPct val="140000"/>
              <a:buFontTx/>
              <a:buBlip>
                <a:blip r:embed="rId2"/>
              </a:buBlip>
              <a:defRPr sz="1600">
                <a:latin typeface="Palatino Linotype" panose="02040502050505030304" pitchFamily="18" charset="0"/>
              </a:defRPr>
            </a:lvl1pPr>
            <a:lvl2pPr marL="719138" indent="-177800">
              <a:lnSpc>
                <a:spcPts val="2500"/>
              </a:lnSpc>
              <a:spcBef>
                <a:spcPts val="0"/>
              </a:spcBef>
              <a:buFont typeface="+mj-lt"/>
              <a:buAutoNum type="arabicPeriod"/>
              <a:defRPr sz="1300">
                <a:latin typeface="Palatino Linotype" panose="02040502050505030304" pitchFamily="18" charset="0"/>
              </a:defRPr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0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4802400"/>
            <a:ext cx="9144000" cy="341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2751020" y="4852535"/>
            <a:ext cx="3708773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20" b="0" i="0" dirty="0" smtClean="0">
                <a:solidFill>
                  <a:schemeClr val="bg1"/>
                </a:solidFill>
                <a:latin typeface="Halis GR Medium" charset="0"/>
                <a:ea typeface="Halis GR Medium" charset="0"/>
                <a:cs typeface="Halis GR Medium" charset="0"/>
              </a:rPr>
              <a:t>ANTWORTEN AUF FINANZFRAGEN.  </a:t>
            </a:r>
            <a:r>
              <a:rPr lang="de-DE" sz="1120" b="0" i="0" dirty="0" err="1" smtClean="0">
                <a:solidFill>
                  <a:schemeClr val="tx2"/>
                </a:solidFill>
                <a:latin typeface="Halis GR Medium" charset="0"/>
                <a:ea typeface="Halis GR Medium" charset="0"/>
                <a:cs typeface="Halis GR Medium" charset="0"/>
              </a:rPr>
              <a:t>plansecur.de</a:t>
            </a:r>
            <a:endParaRPr lang="de-DE" sz="1120" b="0" i="0" dirty="0">
              <a:solidFill>
                <a:schemeClr val="tx2"/>
              </a:solidFill>
              <a:latin typeface="Halis GR Medium" charset="0"/>
              <a:ea typeface="Halis GR Medium" charset="0"/>
              <a:cs typeface="Halis GR Medium" charset="0"/>
            </a:endParaRPr>
          </a:p>
        </p:txBody>
      </p:sp>
      <p:pic>
        <p:nvPicPr>
          <p:cNvPr id="5" name="Picture 2" descr="C:\Users\Büro\Kunden\jk-agentur\Powerpoint\Elemente\Elemente\Antworten_auf_Finanzfragen_160x6mm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2400"/>
            <a:ext cx="9144000" cy="34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0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1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4801500"/>
            <a:ext cx="9144000" cy="34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2000" y="4828568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KAPITEL TEXT LOREM IPSUM DOLORES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81422" y="4834208"/>
            <a:ext cx="7200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794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5E32CF-7EED-490F-B5D9-A361B77C3390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21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60" r:id="rId3"/>
    <p:sldLayoutId id="2147483689" r:id="rId4"/>
    <p:sldLayoutId id="2147483690" r:id="rId5"/>
    <p:sldLayoutId id="2147483680" r:id="rId6"/>
    <p:sldLayoutId id="2147483691" r:id="rId7"/>
    <p:sldLayoutId id="2147483692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47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Schlussbemerkung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611188" y="1491630"/>
            <a:ext cx="8208962" cy="2808908"/>
          </a:xfrm>
        </p:spPr>
        <p:txBody>
          <a:bodyPr/>
          <a:lstStyle/>
          <a:p>
            <a:pPr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de-DE" dirty="0"/>
              <a:t>Die genannten </a:t>
            </a:r>
            <a:r>
              <a:rPr lang="de-DE" dirty="0" smtClean="0"/>
              <a:t>Beispiele </a:t>
            </a:r>
            <a:r>
              <a:rPr lang="de-DE" dirty="0"/>
              <a:t>in den jeweiligen </a:t>
            </a:r>
            <a:r>
              <a:rPr lang="de-DE" dirty="0" smtClean="0"/>
              <a:t>Sparten </a:t>
            </a:r>
            <a:r>
              <a:rPr lang="de-DE" dirty="0"/>
              <a:t>erheben </a:t>
            </a:r>
            <a:r>
              <a:rPr lang="de-DE" dirty="0" smtClean="0"/>
              <a:t>keinen </a:t>
            </a:r>
            <a:r>
              <a:rPr lang="de-DE" dirty="0"/>
              <a:t>Anspruch auf Vollständigkeit, sondern sollen zu einer groben Orientierung </a:t>
            </a:r>
            <a:r>
              <a:rPr lang="de-DE" dirty="0" smtClean="0"/>
              <a:t>bzgl. der bestehenden </a:t>
            </a:r>
            <a:r>
              <a:rPr lang="de-DE" dirty="0"/>
              <a:t>Möglichkeiten </a:t>
            </a:r>
            <a:r>
              <a:rPr lang="de-DE" dirty="0" smtClean="0"/>
              <a:t>dienen.</a:t>
            </a:r>
          </a:p>
          <a:p>
            <a:pPr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de-DE" dirty="0" smtClean="0"/>
              <a:t>Die Verantwortung </a:t>
            </a:r>
            <a:r>
              <a:rPr lang="de-DE" dirty="0"/>
              <a:t>für die Richtigkeit und Vollständigkeit </a:t>
            </a:r>
            <a:r>
              <a:rPr lang="de-DE" dirty="0" smtClean="0"/>
              <a:t>der genannten Produkt-Informationen </a:t>
            </a:r>
            <a:r>
              <a:rPr lang="de-DE" dirty="0"/>
              <a:t>liegt </a:t>
            </a:r>
            <a:r>
              <a:rPr lang="de-DE" dirty="0" smtClean="0"/>
              <a:t>alleine </a:t>
            </a:r>
            <a:r>
              <a:rPr lang="de-DE" dirty="0"/>
              <a:t>beim jeweiligen Produktanbieter.</a:t>
            </a:r>
          </a:p>
          <a:p>
            <a:pPr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de-DE" dirty="0"/>
              <a:t>Der </a:t>
            </a:r>
            <a:r>
              <a:rPr lang="de-DE" dirty="0" smtClean="0"/>
              <a:t>Versicherungsmarkt entwickelt sich durch neue Produkte </a:t>
            </a:r>
            <a:r>
              <a:rPr lang="de-DE" dirty="0"/>
              <a:t>und gesetzliche Regelungen </a:t>
            </a:r>
            <a:r>
              <a:rPr lang="de-DE" dirty="0" smtClean="0"/>
              <a:t>ständig weiter. </a:t>
            </a:r>
          </a:p>
          <a:p>
            <a:pPr>
              <a:lnSpc>
                <a:spcPct val="100000"/>
              </a:lnSpc>
              <a:buSzPct val="100000"/>
              <a:buBlip>
                <a:blip r:embed="rId3"/>
              </a:buBlip>
            </a:pPr>
            <a:r>
              <a:rPr lang="de-DE" dirty="0" smtClean="0"/>
              <a:t>Eine </a:t>
            </a:r>
            <a:r>
              <a:rPr lang="de-DE" dirty="0"/>
              <a:t>individuelle </a:t>
            </a:r>
            <a:r>
              <a:rPr lang="de-DE" dirty="0" smtClean="0"/>
              <a:t>anbieterunabhängige </a:t>
            </a:r>
            <a:r>
              <a:rPr lang="de-DE" dirty="0"/>
              <a:t>Beratung ist bei diesen Fragestellungen </a:t>
            </a:r>
            <a:r>
              <a:rPr lang="de-DE" dirty="0" smtClean="0"/>
              <a:t>alternativlos</a:t>
            </a:r>
            <a:r>
              <a:rPr lang="de-DE" dirty="0"/>
              <a:t>. </a:t>
            </a:r>
          </a:p>
          <a:p>
            <a:pPr marL="19050" indent="0">
              <a:lnSpc>
                <a:spcPct val="100000"/>
              </a:lnSpc>
              <a:buNone/>
            </a:pPr>
            <a:endParaRPr lang="de-DE" dirty="0" smtClean="0"/>
          </a:p>
          <a:p>
            <a:pPr marL="19050" indent="0">
              <a:lnSpc>
                <a:spcPct val="100000"/>
              </a:lnSpc>
              <a:buNone/>
            </a:pPr>
            <a:r>
              <a:rPr lang="de-DE" dirty="0" smtClean="0"/>
              <a:t>Sie </a:t>
            </a:r>
            <a:r>
              <a:rPr lang="de-DE" dirty="0"/>
              <a:t>dürfen mich hierzu gerne persönlich </a:t>
            </a:r>
            <a:r>
              <a:rPr lang="de-DE" dirty="0" smtClean="0"/>
              <a:t>kontaktieren.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3003798"/>
            <a:ext cx="9144000" cy="58477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19050" indent="0" algn="ctr">
              <a:lnSpc>
                <a:spcPct val="100000"/>
              </a:lnSpc>
              <a:buNone/>
            </a:pPr>
            <a:r>
              <a:rPr lang="de-DE" sz="3200" b="1" dirty="0">
                <a:solidFill>
                  <a:schemeClr val="bg1"/>
                </a:solidFill>
              </a:rPr>
              <a:t>Danke für ihre Aufmerksamkeit!</a:t>
            </a:r>
          </a:p>
        </p:txBody>
      </p:sp>
      <p:pic>
        <p:nvPicPr>
          <p:cNvPr id="1026" name="Picture 2" descr="Z:\FileMaker\Beraterbilder_rund\hän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23878"/>
            <a:ext cx="1246633" cy="12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131840" y="3835844"/>
            <a:ext cx="5688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Plansecur</a:t>
            </a:r>
            <a:r>
              <a:rPr lang="de-DE" sz="1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Beratungsbüro Christof Händel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Burggrundstraße 36 a  |  76646 Bruchsal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Tel.: 07251 359651</a:t>
            </a:r>
          </a:p>
          <a:p>
            <a:r>
              <a:rPr lang="de-DE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c.haendel@plansecur.de   |   www.c-haendel.plansecur.de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6"/>
          <p:cNvPicPr>
            <a:picLocks noChangeAspect="1"/>
          </p:cNvPicPr>
          <p:nvPr/>
        </p:nvPicPr>
        <p:blipFill rotWithShape="1">
          <a:blip r:embed="rId2" cstate="print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" r="13360" b="1475"/>
          <a:stretch/>
        </p:blipFill>
        <p:spPr>
          <a:xfrm>
            <a:off x="0" y="0"/>
            <a:ext cx="9144000" cy="480399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0" y="0"/>
            <a:ext cx="4572000" cy="480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3000">
                <a:srgbClr val="FFFFFF">
                  <a:alpha val="4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err="1" smtClean="0"/>
              <a:t>Plansecur</a:t>
            </a:r>
            <a:r>
              <a:rPr lang="de-DE" dirty="0" smtClean="0"/>
              <a:t> im </a:t>
            </a:r>
            <a:r>
              <a:rPr lang="de-DE" dirty="0"/>
              <a:t>Ü</a:t>
            </a:r>
            <a:r>
              <a:rPr lang="de-DE" dirty="0" smtClean="0"/>
              <a:t>berblick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611188" y="1131590"/>
            <a:ext cx="7921625" cy="3528392"/>
          </a:xfrm>
        </p:spPr>
        <p:txBody>
          <a:bodyPr/>
          <a:lstStyle/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endParaRPr lang="de-DE" dirty="0" smtClean="0"/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r>
              <a:rPr lang="de-DE" dirty="0"/>
              <a:t>1986 Gründung in Bonn  </a:t>
            </a:r>
            <a:br>
              <a:rPr lang="de-DE" dirty="0"/>
            </a:br>
            <a:endParaRPr lang="de-DE" dirty="0" smtClean="0"/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r>
              <a:rPr lang="de-DE" dirty="0" smtClean="0"/>
              <a:t>100 </a:t>
            </a:r>
            <a:r>
              <a:rPr lang="de-DE" dirty="0"/>
              <a:t>% eigenfinanziert </a:t>
            </a:r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endParaRPr lang="de-DE" dirty="0" smtClean="0"/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r>
              <a:rPr lang="de-DE" dirty="0" smtClean="0"/>
              <a:t>Seit </a:t>
            </a:r>
            <a:r>
              <a:rPr lang="de-DE" dirty="0"/>
              <a:t>2007 Maklerstatus </a:t>
            </a:r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endParaRPr lang="de-DE" dirty="0" smtClean="0"/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r>
              <a:rPr lang="de-DE" dirty="0" smtClean="0"/>
              <a:t>Ca. 180 selbständige Berater bundesweit </a:t>
            </a:r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endParaRPr lang="de-DE" dirty="0" smtClean="0"/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r>
              <a:rPr lang="de-DE" dirty="0" smtClean="0"/>
              <a:t>60 Mitarbeiter in der ServiceZentrale in Kassel </a:t>
            </a:r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endParaRPr lang="de-DE" dirty="0"/>
          </a:p>
          <a:p>
            <a:pPr marL="225425" indent="-219075">
              <a:spcBef>
                <a:spcPts val="0"/>
              </a:spcBef>
              <a:buBlip>
                <a:blip r:embed="rId3"/>
              </a:buBlip>
            </a:pPr>
            <a:r>
              <a:rPr lang="de-DE" dirty="0"/>
              <a:t>Komplexe Kundenfälle werden anonymisiert </a:t>
            </a:r>
            <a:r>
              <a:rPr lang="de-DE" dirty="0" smtClean="0"/>
              <a:t>im Berater-Team </a:t>
            </a:r>
            <a:r>
              <a:rPr lang="de-DE" dirty="0"/>
              <a:t>besprochen </a:t>
            </a:r>
          </a:p>
          <a:p>
            <a:pPr marL="225425" lvl="1" indent="-219075">
              <a:buBlip>
                <a:blip r:embed="rId3"/>
              </a:buBlip>
            </a:pPr>
            <a:endParaRPr lang="de-DE" dirty="0" smtClean="0"/>
          </a:p>
        </p:txBody>
      </p:sp>
      <p:pic>
        <p:nvPicPr>
          <p:cNvPr id="11" name="Picture 2" descr="C:\Users\Büro\Kunden\jk-agentur\Powerpoint\Elemente\Elemente\PLAN_LOGO_4C_POS_ohne-Claim_qu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00" y="255600"/>
            <a:ext cx="1544400" cy="2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1"/>
          <p:cNvSpPr>
            <a:spLocks noGrp="1"/>
          </p:cNvSpPr>
          <p:nvPr>
            <p:ph type="ftr" sz="quarter" idx="15"/>
          </p:nvPr>
        </p:nvSpPr>
        <p:spPr>
          <a:xfrm>
            <a:off x="342000" y="4828568"/>
            <a:ext cx="4590040" cy="273844"/>
          </a:xfrm>
        </p:spPr>
        <p:txBody>
          <a:bodyPr/>
          <a:lstStyle/>
          <a:p>
            <a:r>
              <a:rPr lang="de-DE" dirty="0" err="1" smtClean="0"/>
              <a:t>Plansecur</a:t>
            </a:r>
            <a:r>
              <a:rPr lang="de-DE" dirty="0" smtClean="0"/>
              <a:t> im Überblick  </a:t>
            </a:r>
            <a:endParaRPr lang="de-DE" dirty="0">
              <a:solidFill>
                <a:schemeClr val="bg1">
                  <a:alpha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Wie viel ist meine Arbeitskraft wert?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Wie viel ist meine Arbeitskraft wert?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2050" name="Picture 2" descr="I:\Spezial Händel\Wert Arbeitskra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131300"/>
            <a:ext cx="4939736" cy="36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03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Gründe für verminderte </a:t>
            </a:r>
            <a:r>
              <a:rPr lang="de-DE" dirty="0" smtClean="0"/>
              <a:t>Erwerbsfähigkeit: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Gründe für verminderte Erwerbsfähigkeit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 descr="I:\Spezial Händel\Gründe Erwerbsminderu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1080000"/>
            <a:ext cx="5067055" cy="33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576" y="444395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Deutsche Rentenversicherung Bund, 2018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64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Einkommenssicherung für </a:t>
            </a:r>
            <a:r>
              <a:rPr lang="de-DE" dirty="0" smtClean="0"/>
              <a:t>Kinder </a:t>
            </a:r>
            <a:r>
              <a:rPr lang="de-DE" dirty="0" smtClean="0"/>
              <a:t>und Jugendliche: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Einkommenssicherung für Kinde und Jugendliche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de-DE" dirty="0" smtClean="0"/>
              <a:t>Guten Gesundheitszustand in jungen Jahren sichern!</a:t>
            </a:r>
          </a:p>
          <a:p>
            <a:pPr marL="19050" indent="0">
              <a:buNone/>
            </a:pPr>
            <a:endParaRPr lang="de-DE" dirty="0" smtClean="0"/>
          </a:p>
          <a:p>
            <a:pPr>
              <a:buBlip>
                <a:blip r:embed="rId2"/>
              </a:buBlip>
            </a:pPr>
            <a:r>
              <a:rPr lang="de-DE" dirty="0" smtClean="0"/>
              <a:t>Berufsunfähigkeitsversicherung schon ab einem Alter von 10 Jahren möglich</a:t>
            </a:r>
          </a:p>
          <a:p>
            <a:pPr marL="19050" indent="0">
              <a:buNone/>
            </a:pPr>
            <a:endParaRPr lang="de-DE" dirty="0"/>
          </a:p>
          <a:p>
            <a:pPr>
              <a:buBlip>
                <a:blip r:embed="rId2"/>
              </a:buBlip>
            </a:pPr>
            <a:r>
              <a:rPr lang="de-DE" dirty="0" smtClean="0"/>
              <a:t>Rentenversicherung mit Pflegevorsorge (</a:t>
            </a:r>
            <a:r>
              <a:rPr lang="de-DE" dirty="0" err="1" smtClean="0"/>
              <a:t>KinderPolice</a:t>
            </a:r>
            <a:r>
              <a:rPr lang="de-DE" dirty="0" smtClean="0"/>
              <a:t>)</a:t>
            </a:r>
          </a:p>
          <a:p>
            <a:pPr lvl="1">
              <a:buBlip>
                <a:blip r:embed="rId2"/>
              </a:buBlip>
            </a:pPr>
            <a:r>
              <a:rPr lang="de-DE" dirty="0" smtClean="0"/>
              <a:t>Umwandlung der Pflegevorsorge in Berufsunfähigkeitsversicherung möglich</a:t>
            </a:r>
          </a:p>
          <a:p>
            <a:pPr lvl="1"/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349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611188" y="2643758"/>
            <a:ext cx="8208962" cy="2016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Einkommenssicherung für Betroffene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Einkommenssicherung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188" y="1203325"/>
            <a:ext cx="8208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Palatino Linotype" panose="02040502050505030304" pitchFamily="18" charset="0"/>
              </a:rPr>
              <a:t>Möglichkeiten </a:t>
            </a:r>
            <a:r>
              <a:rPr lang="de-DE" sz="1600" dirty="0">
                <a:latin typeface="Palatino Linotype" panose="02040502050505030304" pitchFamily="18" charset="0"/>
              </a:rPr>
              <a:t>über bestehende betriebliche Altersversorgungslösungen prüfen und </a:t>
            </a:r>
            <a:r>
              <a:rPr lang="de-DE" sz="1600" dirty="0" smtClean="0">
                <a:latin typeface="Palatino Linotype" panose="02040502050505030304" pitchFamily="18" charset="0"/>
              </a:rPr>
              <a:t>nutzen </a:t>
            </a:r>
            <a:r>
              <a:rPr lang="de-DE" sz="1600" dirty="0" smtClean="0"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de-DE" sz="1600" dirty="0" smtClean="0">
                <a:latin typeface="Palatino Linotype" panose="02040502050505030304" pitchFamily="18" charset="0"/>
              </a:rPr>
              <a:t>Stichwort</a:t>
            </a:r>
            <a:r>
              <a:rPr lang="de-DE" sz="1600" dirty="0">
                <a:latin typeface="Palatino Linotype" panose="02040502050505030304" pitchFamily="18" charset="0"/>
              </a:rPr>
              <a:t>: </a:t>
            </a:r>
            <a:r>
              <a:rPr lang="de-DE" sz="1600" b="1" dirty="0">
                <a:latin typeface="Palatino Linotype" panose="02040502050505030304" pitchFamily="18" charset="0"/>
              </a:rPr>
              <a:t>vereinfachte Gesundheitsprüfung </a:t>
            </a:r>
            <a:r>
              <a:rPr lang="de-DE" sz="1600" dirty="0">
                <a:latin typeface="Palatino Linotype" panose="02040502050505030304" pitchFamily="18" charset="0"/>
              </a:rPr>
              <a:t>über z.B. eine sogenannte </a:t>
            </a:r>
            <a:r>
              <a:rPr lang="de-DE" sz="1600" dirty="0" smtClean="0">
                <a:latin typeface="Palatino Linotype" panose="02040502050505030304" pitchFamily="18" charset="0"/>
              </a:rPr>
              <a:t>Obliegenheitserklärung</a:t>
            </a:r>
          </a:p>
          <a:p>
            <a:endParaRPr lang="de-DE" sz="1600" dirty="0">
              <a:latin typeface="Palatino Linotype" panose="02040502050505030304" pitchFamily="18" charset="0"/>
            </a:endParaRPr>
          </a:p>
          <a:p>
            <a:r>
              <a:rPr lang="de-DE" sz="1600" dirty="0" smtClean="0">
                <a:latin typeface="Palatino Linotype" panose="02040502050505030304" pitchFamily="18" charset="0"/>
              </a:rPr>
              <a:t>hierzu ein Beispiel:</a:t>
            </a:r>
          </a:p>
          <a:p>
            <a:endParaRPr lang="de-DE" sz="1600" dirty="0" smtClean="0">
              <a:latin typeface="Palatino Linotype" panose="02040502050505030304" pitchFamily="18" charset="0"/>
            </a:endParaRPr>
          </a:p>
          <a:p>
            <a:pPr marL="171450" indent="-171450">
              <a:buBlip>
                <a:blip r:embed="rId2"/>
              </a:buBlip>
            </a:pPr>
            <a:r>
              <a:rPr lang="de-DE" sz="1200" dirty="0" smtClean="0">
                <a:latin typeface="Palatino Linotype" panose="02040502050505030304" pitchFamily="18" charset="0"/>
              </a:rPr>
              <a:t>Ist </a:t>
            </a:r>
            <a:r>
              <a:rPr lang="de-DE" sz="1200" dirty="0">
                <a:latin typeface="Palatino Linotype" panose="02040502050505030304" pitchFamily="18" charset="0"/>
              </a:rPr>
              <a:t>die zu versichernde Person derzeit arbeitsfähig und war sie in den letzten 2 </a:t>
            </a:r>
            <a:r>
              <a:rPr lang="de-DE" sz="1200" dirty="0" smtClean="0">
                <a:latin typeface="Palatino Linotype" panose="02040502050505030304" pitchFamily="18" charset="0"/>
              </a:rPr>
              <a:t>Jahren nicht </a:t>
            </a:r>
            <a:r>
              <a:rPr lang="de-DE" sz="1200" dirty="0">
                <a:latin typeface="Palatino Linotype" panose="02040502050505030304" pitchFamily="18" charset="0"/>
              </a:rPr>
              <a:t>länger als 4 Wochen </a:t>
            </a:r>
            <a:r>
              <a:rPr lang="de-DE" sz="1200" dirty="0" smtClean="0">
                <a:latin typeface="Palatino Linotype" panose="02040502050505030304" pitchFamily="18" charset="0"/>
              </a:rPr>
              <a:t>ununterbrochen arbeitsunfähig</a:t>
            </a:r>
            <a:r>
              <a:rPr lang="de-DE" sz="1200" dirty="0">
                <a:latin typeface="Palatino Linotype" panose="02040502050505030304" pitchFamily="18" charset="0"/>
              </a:rPr>
              <a:t>?</a:t>
            </a:r>
          </a:p>
          <a:p>
            <a:pPr marL="171450" indent="-171450">
              <a:buBlip>
                <a:blip r:embed="rId2"/>
              </a:buBlip>
            </a:pPr>
            <a:r>
              <a:rPr lang="de-DE" sz="1200" dirty="0" smtClean="0">
                <a:latin typeface="Palatino Linotype" panose="02040502050505030304" pitchFamily="18" charset="0"/>
              </a:rPr>
              <a:t>Haben </a:t>
            </a:r>
            <a:r>
              <a:rPr lang="de-DE" sz="1200" dirty="0">
                <a:latin typeface="Palatino Linotype" panose="02040502050505030304" pitchFamily="18" charset="0"/>
              </a:rPr>
              <a:t>für die zu versichernde Person aktuell und in den letzten 2 Jahren* keine Wiedereingliederungsmaßnahmen stattgefunden?</a:t>
            </a:r>
          </a:p>
          <a:p>
            <a:pPr marL="171450" indent="-171450">
              <a:buBlip>
                <a:blip r:embed="rId2"/>
              </a:buBlip>
            </a:pPr>
            <a:r>
              <a:rPr lang="de-DE" sz="1200" dirty="0" smtClean="0">
                <a:latin typeface="Palatino Linotype" panose="02040502050505030304" pitchFamily="18" charset="0"/>
              </a:rPr>
              <a:t>Liegen </a:t>
            </a:r>
            <a:r>
              <a:rPr lang="de-DE" sz="1200" dirty="0">
                <a:latin typeface="Palatino Linotype" panose="02040502050505030304" pitchFamily="18" charset="0"/>
              </a:rPr>
              <a:t>Ihnen für die zu versichernde Person keine Kenntnisse vor über bestehende Behinderungen (darunter zu verstehen </a:t>
            </a:r>
            <a:r>
              <a:rPr lang="de-DE" sz="1200" dirty="0" smtClean="0">
                <a:latin typeface="Palatino Linotype" panose="02040502050505030304" pitchFamily="18" charset="0"/>
              </a:rPr>
              <a:t>sind Schwerbehinderte </a:t>
            </a:r>
            <a:r>
              <a:rPr lang="de-DE" sz="1200" dirty="0">
                <a:latin typeface="Palatino Linotype" panose="02040502050505030304" pitchFamily="18" charset="0"/>
              </a:rPr>
              <a:t>bzw. gleichgestellte behinderte Menschen gem. § 2 SGB IX)?</a:t>
            </a:r>
          </a:p>
          <a:p>
            <a:endParaRPr lang="de-DE" sz="1200" dirty="0">
              <a:latin typeface="Palatino Linotype" panose="02040502050505030304" pitchFamily="18" charset="0"/>
            </a:endParaRPr>
          </a:p>
          <a:p>
            <a:r>
              <a:rPr lang="de-DE" sz="1200" dirty="0" smtClean="0">
                <a:latin typeface="Palatino Linotype" panose="02040502050505030304" pitchFamily="18" charset="0"/>
              </a:rPr>
              <a:t>*bzw</a:t>
            </a:r>
            <a:r>
              <a:rPr lang="de-DE" sz="1200" dirty="0">
                <a:latin typeface="Palatino Linotype" panose="02040502050505030304" pitchFamily="18" charset="0"/>
              </a:rPr>
              <a:t>. seit Diensteintritt, wenn der Diensteintritt innerhalb der letzten 2 Jahre </a:t>
            </a:r>
            <a:r>
              <a:rPr lang="de-DE" sz="1200" dirty="0" smtClean="0">
                <a:latin typeface="Palatino Linotype" panose="02040502050505030304" pitchFamily="18" charset="0"/>
              </a:rPr>
              <a:t>erfolgte</a:t>
            </a:r>
          </a:p>
          <a:p>
            <a:pPr marL="171450" indent="-171450">
              <a:buFont typeface="Arial" charset="0"/>
              <a:buChar char="•"/>
            </a:pPr>
            <a:endParaRPr lang="de-DE" sz="1200" dirty="0">
              <a:latin typeface="Palatino Linotype" panose="02040502050505030304" pitchFamily="18" charset="0"/>
            </a:endParaRPr>
          </a:p>
          <a:p>
            <a:r>
              <a:rPr lang="de-DE" sz="1200" dirty="0">
                <a:latin typeface="Palatino Linotype" panose="02040502050505030304" pitchFamily="18" charset="0"/>
              </a:rPr>
              <a:t>Wenn mindestens eine Frage mit „nein“ beantwortet wurde, ist eine Gesundheitserklärung erforderlich.</a:t>
            </a:r>
          </a:p>
          <a:p>
            <a:endParaRPr lang="de-DE" sz="1200" dirty="0">
              <a:latin typeface="Palatino Linotype" panose="02040502050505030304" pitchFamily="18" charset="0"/>
            </a:endParaRPr>
          </a:p>
          <a:p>
            <a:endParaRPr lang="de-DE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611188" y="3579862"/>
            <a:ext cx="820896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11188" y="1923678"/>
            <a:ext cx="8208962" cy="1008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Absicherung des Ansparprozesses für eine private Altersvorsorge oder   Kapitalbildung (Wartezeit von drei Jahren)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Altersvorsorge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188" y="1203325"/>
            <a:ext cx="82089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>
              <a:latin typeface="Palatino Linotype" panose="02040502050505030304" pitchFamily="18" charset="0"/>
            </a:endParaRPr>
          </a:p>
          <a:p>
            <a:r>
              <a:rPr lang="de-DE" sz="1600" dirty="0" smtClean="0">
                <a:latin typeface="Palatino Linotype" panose="02040502050505030304" pitchFamily="18" charset="0"/>
              </a:rPr>
              <a:t>Beispiele:</a:t>
            </a:r>
          </a:p>
          <a:p>
            <a:endParaRPr lang="de-DE" sz="1600" dirty="0">
              <a:latin typeface="Palatino Linotype" panose="02040502050505030304" pitchFamily="18" charset="0"/>
            </a:endParaRPr>
          </a:p>
          <a:p>
            <a:r>
              <a:rPr lang="de-DE" sz="1200" b="1" dirty="0" smtClean="0">
                <a:latin typeface="Palatino Linotype" panose="02040502050505030304" pitchFamily="18" charset="0"/>
              </a:rPr>
              <a:t>LV1871 </a:t>
            </a:r>
            <a:r>
              <a:rPr lang="de-DE" sz="1200" b="1" dirty="0">
                <a:latin typeface="Palatino Linotype" panose="02040502050505030304" pitchFamily="18" charset="0"/>
              </a:rPr>
              <a:t>Golden-BU (250€ monatliche Absicherung)</a:t>
            </a:r>
          </a:p>
          <a:p>
            <a:pPr marL="171450" indent="-171450">
              <a:buBlip>
                <a:blip r:embed="rId2"/>
              </a:buBlip>
            </a:pPr>
            <a:r>
              <a:rPr lang="de-DE" sz="1200" dirty="0" smtClean="0">
                <a:latin typeface="Palatino Linotype" panose="02040502050505030304" pitchFamily="18" charset="0"/>
              </a:rPr>
              <a:t>Es </a:t>
            </a:r>
            <a:r>
              <a:rPr lang="de-DE" sz="1200" dirty="0">
                <a:latin typeface="Palatino Linotype" panose="02040502050505030304" pitchFamily="18" charset="0"/>
              </a:rPr>
              <a:t>darf im Hause der LV1871 kein BU-Antrag abgelehnt worden sein bzw. eine Voranfrage abgelehnt worden sein.</a:t>
            </a:r>
          </a:p>
          <a:p>
            <a:pPr marL="171450" indent="-171450">
              <a:buBlip>
                <a:blip r:embed="rId2"/>
              </a:buBlip>
            </a:pPr>
            <a:endParaRPr lang="de-DE" sz="1200" dirty="0">
              <a:latin typeface="Palatino Linotype" panose="02040502050505030304" pitchFamily="18" charset="0"/>
            </a:endParaRPr>
          </a:p>
          <a:p>
            <a:r>
              <a:rPr lang="de-DE" sz="1200" b="1" dirty="0">
                <a:latin typeface="Palatino Linotype" panose="02040502050505030304" pitchFamily="18" charset="0"/>
              </a:rPr>
              <a:t>Stuttgarter BUZ-PLUS</a:t>
            </a:r>
          </a:p>
          <a:p>
            <a:pPr marL="171450" indent="-171450">
              <a:buBlip>
                <a:blip r:embed="rId2"/>
              </a:buBlip>
            </a:pPr>
            <a:r>
              <a:rPr lang="de-DE" sz="1200" dirty="0">
                <a:latin typeface="Palatino Linotype" panose="02040502050505030304" pitchFamily="18" charset="0"/>
              </a:rPr>
              <a:t>Ohne Gesundheitsprüfung mit drei Jahren </a:t>
            </a:r>
            <a:r>
              <a:rPr lang="de-DE" sz="1200" dirty="0" smtClean="0">
                <a:latin typeface="Palatino Linotype" panose="02040502050505030304" pitchFamily="18" charset="0"/>
              </a:rPr>
              <a:t>Wartezeit</a:t>
            </a:r>
          </a:p>
          <a:p>
            <a:pPr marL="171450" indent="-171450">
              <a:buBlip>
                <a:blip r:embed="rId2"/>
              </a:buBlip>
            </a:pPr>
            <a:endParaRPr lang="de-DE" sz="1200" dirty="0">
              <a:latin typeface="Palatino Linotype" panose="02040502050505030304" pitchFamily="18" charset="0"/>
            </a:endParaRPr>
          </a:p>
          <a:p>
            <a:endParaRPr lang="de-DE" sz="1200" dirty="0">
              <a:latin typeface="Palatino Linotype" panose="02040502050505030304" pitchFamily="18" charset="0"/>
            </a:endParaRPr>
          </a:p>
          <a:p>
            <a:r>
              <a:rPr lang="de-DE" sz="1200" u="sng" dirty="0" smtClean="0">
                <a:latin typeface="Palatino Linotype" panose="02040502050505030304" pitchFamily="18" charset="0"/>
              </a:rPr>
              <a:t>Todesfallschutz</a:t>
            </a:r>
          </a:p>
          <a:p>
            <a:endParaRPr lang="de-DE" sz="1200" dirty="0">
              <a:latin typeface="Palatino Linotype" panose="02040502050505030304" pitchFamily="18" charset="0"/>
            </a:endParaRPr>
          </a:p>
          <a:p>
            <a:r>
              <a:rPr lang="de-DE" sz="1200" b="1" dirty="0">
                <a:latin typeface="Palatino Linotype" panose="02040502050505030304" pitchFamily="18" charset="0"/>
              </a:rPr>
              <a:t>Württembergische</a:t>
            </a:r>
          </a:p>
          <a:p>
            <a:pPr marL="171450" indent="-171450">
              <a:buBlip>
                <a:blip r:embed="rId2"/>
              </a:buBlip>
            </a:pPr>
            <a:r>
              <a:rPr lang="de-DE" sz="1200" dirty="0">
                <a:latin typeface="Palatino Linotype" panose="02040502050505030304" pitchFamily="18" charset="0"/>
              </a:rPr>
              <a:t>Ohne Gesundheitsprüfung mit Wartezeit (60% der Beitragssumme max</a:t>
            </a:r>
            <a:r>
              <a:rPr lang="de-DE" sz="1200" dirty="0" smtClean="0">
                <a:latin typeface="Palatino Linotype" panose="02040502050505030304" pitchFamily="18" charset="0"/>
              </a:rPr>
              <a:t>. € 120.000)</a:t>
            </a:r>
            <a:endParaRPr lang="de-DE" sz="1200" dirty="0">
              <a:latin typeface="Palatino Linotype" panose="02040502050505030304" pitchFamily="18" charset="0"/>
            </a:endParaRPr>
          </a:p>
          <a:p>
            <a:endParaRPr lang="de-DE" sz="1200" dirty="0">
              <a:latin typeface="Palatino Linotype" panose="02040502050505030304" pitchFamily="18" charset="0"/>
            </a:endParaRPr>
          </a:p>
          <a:p>
            <a:r>
              <a:rPr lang="de-DE" sz="1200" b="1" dirty="0">
                <a:latin typeface="Palatino Linotype" panose="02040502050505030304" pitchFamily="18" charset="0"/>
              </a:rPr>
              <a:t>Ergo</a:t>
            </a:r>
            <a:r>
              <a:rPr lang="de-DE" sz="1200" dirty="0">
                <a:latin typeface="Palatino Linotype" panose="02040502050505030304" pitchFamily="18" charset="0"/>
              </a:rPr>
              <a:t> und </a:t>
            </a:r>
            <a:r>
              <a:rPr lang="de-DE" sz="1200" b="1" dirty="0" err="1">
                <a:latin typeface="Palatino Linotype" panose="02040502050505030304" pitchFamily="18" charset="0"/>
              </a:rPr>
              <a:t>Universa</a:t>
            </a:r>
            <a:endParaRPr lang="de-DE" sz="1200" b="1" dirty="0">
              <a:latin typeface="Palatino Linotype" panose="02040502050505030304" pitchFamily="18" charset="0"/>
            </a:endParaRPr>
          </a:p>
          <a:p>
            <a:pPr marL="171450" indent="-171450">
              <a:buBlip>
                <a:blip r:embed="rId2"/>
              </a:buBlip>
            </a:pPr>
            <a:r>
              <a:rPr lang="de-DE" sz="1200" dirty="0" smtClean="0">
                <a:latin typeface="Palatino Linotype" panose="02040502050505030304" pitchFamily="18" charset="0"/>
              </a:rPr>
              <a:t>Ohne </a:t>
            </a:r>
            <a:r>
              <a:rPr lang="de-DE" sz="1200" dirty="0">
                <a:latin typeface="Palatino Linotype" panose="02040502050505030304" pitchFamily="18" charset="0"/>
              </a:rPr>
              <a:t>Gesundheitsprüfung mit 3 Jahren Wartezeit (max. € </a:t>
            </a:r>
            <a:r>
              <a:rPr lang="de-DE" sz="1200" dirty="0" smtClean="0">
                <a:latin typeface="Palatino Linotype" panose="02040502050505030304" pitchFamily="18" charset="0"/>
              </a:rPr>
              <a:t>50.000)</a:t>
            </a:r>
            <a:endParaRPr lang="de-DE" sz="1200" dirty="0">
              <a:latin typeface="Palatino Linotype" panose="02040502050505030304" pitchFamily="18" charset="0"/>
            </a:endParaRPr>
          </a:p>
          <a:p>
            <a:endParaRPr lang="de-DE" sz="1200" dirty="0">
              <a:latin typeface="Palatino Linotype" panose="02040502050505030304" pitchFamily="18" charset="0"/>
            </a:endParaRPr>
          </a:p>
          <a:p>
            <a:endParaRPr lang="de-DE" sz="1200" dirty="0">
              <a:latin typeface="Palatino Linotype" panose="02040502050505030304" pitchFamily="18" charset="0"/>
            </a:endParaRPr>
          </a:p>
          <a:p>
            <a:endParaRPr lang="de-DE" sz="12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971600" y="2427734"/>
            <a:ext cx="7776542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Krankenversicherung für Betroffene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Gesundheit absichern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11188" y="1203325"/>
            <a:ext cx="820896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Both"/>
            </a:pPr>
            <a:r>
              <a:rPr lang="de-DE" sz="1600" dirty="0" smtClean="0">
                <a:latin typeface="Palatino Linotype" panose="02040502050505030304" pitchFamily="18" charset="0"/>
              </a:rPr>
              <a:t>Kooperation </a:t>
            </a:r>
            <a:r>
              <a:rPr lang="de-DE" sz="1600" dirty="0">
                <a:latin typeface="Palatino Linotype" panose="02040502050505030304" pitchFamily="18" charset="0"/>
              </a:rPr>
              <a:t>von privaten Krankenversicherungen mit </a:t>
            </a:r>
            <a:r>
              <a:rPr lang="de-DE" sz="1600" dirty="0" smtClean="0">
                <a:latin typeface="Palatino Linotype" panose="02040502050505030304" pitchFamily="18" charset="0"/>
              </a:rPr>
              <a:t>gesetzlichen Krankenversicherungen prüfen </a:t>
            </a:r>
          </a:p>
          <a:p>
            <a:endParaRPr lang="de-DE" sz="1600" dirty="0">
              <a:latin typeface="Palatino Linotype" panose="02040502050505030304" pitchFamily="18" charset="0"/>
            </a:endParaRPr>
          </a:p>
          <a:p>
            <a:pPr marL="357188"/>
            <a:r>
              <a:rPr lang="de-DE" sz="1600" dirty="0" smtClean="0">
                <a:latin typeface="Palatino Linotype" panose="02040502050505030304" pitchFamily="18" charset="0"/>
              </a:rPr>
              <a:t>Beispiel</a:t>
            </a:r>
            <a:r>
              <a:rPr lang="de-DE" sz="1600" dirty="0">
                <a:latin typeface="Palatino Linotype" panose="02040502050505030304" pitchFamily="18" charset="0"/>
              </a:rPr>
              <a:t>: </a:t>
            </a:r>
            <a:endParaRPr lang="de-DE" sz="1600" dirty="0" smtClean="0">
              <a:latin typeface="Palatino Linotype" panose="02040502050505030304" pitchFamily="18" charset="0"/>
            </a:endParaRPr>
          </a:p>
          <a:p>
            <a:endParaRPr lang="de-DE" sz="1600" dirty="0">
              <a:latin typeface="Palatino Linotype" panose="02040502050505030304" pitchFamily="18" charset="0"/>
            </a:endParaRPr>
          </a:p>
          <a:p>
            <a:pPr marL="357188"/>
            <a:r>
              <a:rPr lang="de-DE" sz="1400" b="1" dirty="0" err="1" smtClean="0">
                <a:latin typeface="Palatino Linotype" panose="02040502050505030304" pitchFamily="18" charset="0"/>
              </a:rPr>
              <a:t>mhplus</a:t>
            </a:r>
            <a:r>
              <a:rPr lang="de-DE" sz="1400" b="1" dirty="0" smtClean="0">
                <a:latin typeface="Palatino Linotype" panose="02040502050505030304" pitchFamily="18" charset="0"/>
              </a:rPr>
              <a:t> </a:t>
            </a:r>
            <a:r>
              <a:rPr lang="de-DE" sz="1400" b="1" dirty="0">
                <a:latin typeface="Palatino Linotype" panose="02040502050505030304" pitchFamily="18" charset="0"/>
              </a:rPr>
              <a:t>Krankenkasse</a:t>
            </a:r>
            <a:r>
              <a:rPr lang="de-DE" sz="1400" dirty="0">
                <a:latin typeface="Palatino Linotype" panose="02040502050505030304" pitchFamily="18" charset="0"/>
              </a:rPr>
              <a:t> kooperiert mit der </a:t>
            </a:r>
            <a:r>
              <a:rPr lang="de-DE" sz="1400" b="1" dirty="0">
                <a:latin typeface="Palatino Linotype" panose="02040502050505030304" pitchFamily="18" charset="0"/>
              </a:rPr>
              <a:t>Halleschen</a:t>
            </a:r>
            <a:r>
              <a:rPr lang="de-DE" sz="1400" dirty="0">
                <a:latin typeface="Palatino Linotype" panose="02040502050505030304" pitchFamily="18" charset="0"/>
              </a:rPr>
              <a:t> im Bereich der stationären Zusatzversorgung mit </a:t>
            </a:r>
            <a:r>
              <a:rPr lang="de-DE" sz="1400" dirty="0" err="1">
                <a:latin typeface="Palatino Linotype" panose="02040502050505030304" pitchFamily="18" charset="0"/>
              </a:rPr>
              <a:t>Wahlarzt</a:t>
            </a:r>
            <a:r>
              <a:rPr lang="de-DE" sz="1400" dirty="0">
                <a:latin typeface="Palatino Linotype" panose="02040502050505030304" pitchFamily="18" charset="0"/>
              </a:rPr>
              <a:t> und </a:t>
            </a:r>
            <a:r>
              <a:rPr lang="de-DE" sz="1400" dirty="0" smtClean="0">
                <a:latin typeface="Palatino Linotype" panose="02040502050505030304" pitchFamily="18" charset="0"/>
              </a:rPr>
              <a:t>Einbettzimmer</a:t>
            </a:r>
            <a:endParaRPr lang="de-DE" sz="1400" dirty="0">
              <a:latin typeface="Palatino Linotype" panose="02040502050505030304" pitchFamily="18" charset="0"/>
            </a:endParaRPr>
          </a:p>
          <a:p>
            <a:pPr marL="357188"/>
            <a:r>
              <a:rPr lang="de-DE" sz="1400" dirty="0">
                <a:latin typeface="Palatino Linotype" panose="02040502050505030304" pitchFamily="18" charset="0"/>
              </a:rPr>
              <a:t>Allerdings nur für neu auftretende Erkrankungen z.B. Krebs, </a:t>
            </a:r>
            <a:r>
              <a:rPr lang="de-DE" sz="1400" dirty="0" smtClean="0">
                <a:latin typeface="Palatino Linotype" panose="02040502050505030304" pitchFamily="18" charset="0"/>
              </a:rPr>
              <a:t>Herz-Kreislauf etc</a:t>
            </a:r>
            <a:r>
              <a:rPr lang="de-DE" sz="1400" dirty="0">
                <a:latin typeface="Palatino Linotype" panose="02040502050505030304" pitchFamily="18" charset="0"/>
              </a:rPr>
              <a:t>…</a:t>
            </a:r>
          </a:p>
          <a:p>
            <a:endParaRPr lang="de-DE" sz="1600" dirty="0">
              <a:latin typeface="Palatino Linotype" panose="02040502050505030304" pitchFamily="18" charset="0"/>
            </a:endParaRPr>
          </a:p>
          <a:p>
            <a:endParaRPr lang="de-DE" sz="1600" dirty="0">
              <a:latin typeface="Palatino Linotype" panose="02040502050505030304" pitchFamily="18" charset="0"/>
            </a:endParaRPr>
          </a:p>
          <a:p>
            <a:endParaRPr lang="de-DE" sz="1600" dirty="0" smtClean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arenBoth" startAt="2"/>
            </a:pPr>
            <a:r>
              <a:rPr lang="de-DE" sz="1600" dirty="0" smtClean="0">
                <a:latin typeface="Palatino Linotype" panose="02040502050505030304" pitchFamily="18" charset="0"/>
              </a:rPr>
              <a:t>Möglichkeiten über bestehende betriebliche Krankenversicherungslösungen prüfen und nutzen (begrenzt in der Regel auf eine maximale Leistung von z.B. € 1.500 pro Kalenderjahr)</a:t>
            </a:r>
            <a:endParaRPr lang="de-DE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1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Staatlich geförderte Pflegeversicherung (Pflege-Bahr)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 smtClean="0"/>
              <a:t>Pflege Bahr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5E32CF-7EED-490F-B5D9-A361B77C339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de-DE" dirty="0" smtClean="0"/>
              <a:t>Ergänzung zur gesetzlichen Pflegeversicherung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de-DE" dirty="0" smtClean="0"/>
              <a:t>Grundabsicherung in jedem Pflegegrad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de-DE" dirty="0" smtClean="0"/>
              <a:t>Staatliche Förderung in Höhe von 60 € pro Jahr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de-DE" dirty="0" smtClean="0"/>
              <a:t>Absicherung ab dem 18. Lebensjahr ohne Gesundheitsprüfung möglich</a:t>
            </a:r>
          </a:p>
          <a:p>
            <a:pPr>
              <a:lnSpc>
                <a:spcPct val="150000"/>
              </a:lnSpc>
              <a:buSzPct val="100000"/>
              <a:buBlip>
                <a:blip r:embed="rId3"/>
              </a:buBlip>
            </a:pPr>
            <a:r>
              <a:rPr lang="de-DE" dirty="0" smtClean="0"/>
              <a:t>5 Jahre Wartezeit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08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SECUR_Titel">
  <a:themeElements>
    <a:clrScheme name="PLANSECUR">
      <a:dk1>
        <a:srgbClr val="222E3B"/>
      </a:dk1>
      <a:lt1>
        <a:srgbClr val="FFFFFF"/>
      </a:lt1>
      <a:dk2>
        <a:srgbClr val="C18F00"/>
      </a:dk2>
      <a:lt2>
        <a:srgbClr val="004350"/>
      </a:lt2>
      <a:accent1>
        <a:srgbClr val="C18F00"/>
      </a:accent1>
      <a:accent2>
        <a:srgbClr val="004350"/>
      </a:accent2>
      <a:accent3>
        <a:srgbClr val="5B1F2C"/>
      </a:accent3>
      <a:accent4>
        <a:srgbClr val="4F4A07"/>
      </a:accent4>
      <a:accent5>
        <a:srgbClr val="826219"/>
      </a:accent5>
      <a:accent6>
        <a:srgbClr val="FCCB77"/>
      </a:accent6>
      <a:hlink>
        <a:srgbClr val="222E3B"/>
      </a:hlink>
      <a:folHlink>
        <a:srgbClr val="5B1F2C"/>
      </a:folHlink>
    </a:clrScheme>
    <a:fontScheme name="PLANSECUR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6" id="{031D14C9-12A6-E944-A5D8-E648C6DA5244}" vid="{ADB59735-A548-2542-88FF-3F97C9770F2C}"/>
    </a:ext>
  </a:extLst>
</a:theme>
</file>

<file path=ppt/theme/theme2.xml><?xml version="1.0" encoding="utf-8"?>
<a:theme xmlns:a="http://schemas.openxmlformats.org/drawingml/2006/main" name="PLANSECUR_Schluss">
  <a:themeElements>
    <a:clrScheme name="PLANSECUR">
      <a:dk1>
        <a:srgbClr val="222E3B"/>
      </a:dk1>
      <a:lt1>
        <a:srgbClr val="FFFFFF"/>
      </a:lt1>
      <a:dk2>
        <a:srgbClr val="C18F00"/>
      </a:dk2>
      <a:lt2>
        <a:srgbClr val="004350"/>
      </a:lt2>
      <a:accent1>
        <a:srgbClr val="C18F00"/>
      </a:accent1>
      <a:accent2>
        <a:srgbClr val="004350"/>
      </a:accent2>
      <a:accent3>
        <a:srgbClr val="5B1F2C"/>
      </a:accent3>
      <a:accent4>
        <a:srgbClr val="4F4A07"/>
      </a:accent4>
      <a:accent5>
        <a:srgbClr val="826219"/>
      </a:accent5>
      <a:accent6>
        <a:srgbClr val="FCCB77"/>
      </a:accent6>
      <a:hlink>
        <a:srgbClr val="222E3B"/>
      </a:hlink>
      <a:folHlink>
        <a:srgbClr val="5B1F2C"/>
      </a:folHlink>
    </a:clrScheme>
    <a:fontScheme name="PLANSECUR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6" id="{031D14C9-12A6-E944-A5D8-E648C6DA5244}" vid="{ADB59735-A548-2542-88FF-3F97C9770F2C}"/>
    </a:ext>
  </a:extLst>
</a:theme>
</file>

<file path=ppt/theme/theme3.xml><?xml version="1.0" encoding="utf-8"?>
<a:theme xmlns:a="http://schemas.openxmlformats.org/drawingml/2006/main" name="PLANSECUR">
  <a:themeElements>
    <a:clrScheme name="PLANSECUR">
      <a:dk1>
        <a:srgbClr val="222E3B"/>
      </a:dk1>
      <a:lt1>
        <a:srgbClr val="FFFFFF"/>
      </a:lt1>
      <a:dk2>
        <a:srgbClr val="C18F00"/>
      </a:dk2>
      <a:lt2>
        <a:srgbClr val="004350"/>
      </a:lt2>
      <a:accent1>
        <a:srgbClr val="C18F00"/>
      </a:accent1>
      <a:accent2>
        <a:srgbClr val="004350"/>
      </a:accent2>
      <a:accent3>
        <a:srgbClr val="5B1F2C"/>
      </a:accent3>
      <a:accent4>
        <a:srgbClr val="4F4A07"/>
      </a:accent4>
      <a:accent5>
        <a:srgbClr val="826219"/>
      </a:accent5>
      <a:accent6>
        <a:srgbClr val="FCCB77"/>
      </a:accent6>
      <a:hlink>
        <a:srgbClr val="222E3B"/>
      </a:hlink>
      <a:folHlink>
        <a:srgbClr val="5B1F2C"/>
      </a:folHlink>
    </a:clrScheme>
    <a:fontScheme name="PLANSECUR">
      <a:majorFont>
        <a:latin typeface="Palatino"/>
        <a:ea typeface=""/>
        <a:cs typeface=""/>
      </a:majorFont>
      <a:minorFont>
        <a:latin typeface="Palatin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äsentation6" id="{031D14C9-12A6-E944-A5D8-E648C6DA5244}" vid="{EA7C67BA-0FCF-0944-AB18-80396096DA64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PLAN_einfache_Powerpoint-Vorlage</Template>
  <TotalTime>0</TotalTime>
  <Words>508</Words>
  <Application>Microsoft Office PowerPoint</Application>
  <PresentationFormat>Bildschirmpräsentation (16:9)</PresentationFormat>
  <Paragraphs>104</Paragraphs>
  <Slides>11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1_PLANSECUR_Titel</vt:lpstr>
      <vt:lpstr>PLANSECUR_Schluss</vt:lpstr>
      <vt:lpstr>PLANSECUR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 Karliczek</dc:creator>
  <cp:lastModifiedBy>Christof Händel</cp:lastModifiedBy>
  <cp:revision>373</cp:revision>
  <cp:lastPrinted>2017-08-16T07:42:20Z</cp:lastPrinted>
  <dcterms:created xsi:type="dcterms:W3CDTF">2017-06-02T14:51:39Z</dcterms:created>
  <dcterms:modified xsi:type="dcterms:W3CDTF">2019-10-10T07:52:38Z</dcterms:modified>
</cp:coreProperties>
</file>